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81" r:id="rId4"/>
  </p:sldMasterIdLst>
  <p:notesMasterIdLst>
    <p:notesMasterId r:id="rId21"/>
  </p:notesMasterIdLst>
  <p:sldIdLst>
    <p:sldId id="277" r:id="rId5"/>
    <p:sldId id="279" r:id="rId6"/>
    <p:sldId id="278" r:id="rId7"/>
    <p:sldId id="280" r:id="rId8"/>
    <p:sldId id="281" r:id="rId9"/>
    <p:sldId id="282" r:id="rId10"/>
    <p:sldId id="283" r:id="rId11"/>
    <p:sldId id="284" r:id="rId12"/>
    <p:sldId id="285" r:id="rId13"/>
    <p:sldId id="286" r:id="rId14"/>
    <p:sldId id="287" r:id="rId15"/>
    <p:sldId id="288" r:id="rId16"/>
    <p:sldId id="289" r:id="rId17"/>
    <p:sldId id="290" r:id="rId18"/>
    <p:sldId id="291" r:id="rId19"/>
    <p:sldId id="29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133D"/>
    <a:srgbClr val="B3F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p:cViewPr varScale="1">
        <p:scale>
          <a:sx n="124" d="100"/>
          <a:sy n="124" d="100"/>
        </p:scale>
        <p:origin x="640"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EC09C-9CDC-48F0-BB82-ED223F986966}" type="datetimeFigureOut">
              <a:rPr lang="en-US" smtClean="0"/>
              <a:pPr/>
              <a:t>4/28/21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6CEE3-4835-4F73-BA0B-02C09C038718}" type="slidenum">
              <a:rPr lang="en-US" smtClean="0"/>
              <a:pPr/>
              <a:t>‹#›</a:t>
            </a:fld>
            <a:endParaRPr lang="en-US" dirty="0"/>
          </a:p>
        </p:txBody>
      </p:sp>
    </p:spTree>
    <p:extLst>
      <p:ext uri="{BB962C8B-B14F-4D97-AF65-F5344CB8AC3E}">
        <p14:creationId xmlns:p14="http://schemas.microsoft.com/office/powerpoint/2010/main" val="3579088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183DE74-4CAD-4852-95E7-A055FD779420}" type="datetime1">
              <a:rPr lang="en-US" smtClean="0"/>
              <a:pPr/>
              <a:t>4/28/21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740508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83DE74-4CAD-4852-95E7-A055FD779420}" type="datetime1">
              <a:rPr lang="en-US" smtClean="0"/>
              <a:pPr/>
              <a:t>4/28/21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2441240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183DE74-4CAD-4852-95E7-A055FD779420}" type="datetime1">
              <a:rPr lang="en-US" smtClean="0"/>
              <a:pPr/>
              <a:t>4/28/21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379153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单击此处编辑母版文本样式</a:t>
            </a:r>
          </a:p>
        </p:txBody>
      </p:sp>
      <p:sp>
        <p:nvSpPr>
          <p:cNvPr id="2" name="Date Placeholder 1"/>
          <p:cNvSpPr>
            <a:spLocks noGrp="1"/>
          </p:cNvSpPr>
          <p:nvPr>
            <p:ph type="dt" sz="half" idx="10"/>
          </p:nvPr>
        </p:nvSpPr>
        <p:spPr/>
        <p:txBody>
          <a:bodyPr/>
          <a:lstStyle/>
          <a:p>
            <a:fld id="{B183DE74-4CAD-4852-95E7-A055FD779420}" type="datetime1">
              <a:rPr lang="en-US" smtClean="0"/>
              <a:pPr/>
              <a:t>4/28/21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087813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83DE74-4CAD-4852-95E7-A055FD779420}" type="datetime1">
              <a:rPr lang="en-US" smtClean="0"/>
              <a:pPr/>
              <a:t>4/28/21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474746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83DE74-4CAD-4852-95E7-A055FD779420}" type="datetime1">
              <a:rPr lang="en-US" smtClean="0"/>
              <a:pPr/>
              <a:t>4/28/21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979505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cSld name="1_图片与标题">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804672" y="320040"/>
            <a:ext cx="3657600" cy="320040"/>
          </a:xfrm>
        </p:spPr>
        <p:txBody>
          <a:bodyPr/>
          <a:lstStyle/>
          <a:p>
            <a:fld id="{B183DE74-4CAD-4852-95E7-A055FD779420}" type="datetime1">
              <a:rPr lang="en-US" smtClean="0"/>
              <a:pPr/>
              <a:t>4/28/21</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381960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183DE74-4CAD-4852-95E7-A055FD779420}" type="datetime1">
              <a:rPr lang="en-US" smtClean="0"/>
              <a:pPr/>
              <a:t>4/28/21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652592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183DE74-4CAD-4852-95E7-A055FD779420}" type="datetime1">
              <a:rPr lang="en-US" smtClean="0"/>
              <a:pPr/>
              <a:t>4/28/21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224547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183DE74-4CAD-4852-95E7-A055FD779420}" type="datetime1">
              <a:rPr lang="en-US" smtClean="0"/>
              <a:pPr/>
              <a:t>4/28/21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1182980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183DE74-4CAD-4852-95E7-A055FD779420}" type="datetime1">
              <a:rPr lang="en-US" smtClean="0"/>
              <a:pPr/>
              <a:t>4/28/21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049596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183DE74-4CAD-4852-95E7-A055FD779420}" type="datetime1">
              <a:rPr lang="en-US" smtClean="0"/>
              <a:pPr/>
              <a:t>4/28/21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515872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83DE74-4CAD-4852-95E7-A055FD779420}" type="datetime1">
              <a:rPr lang="en-US" smtClean="0"/>
              <a:pPr/>
              <a:t>4/28/21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0428748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183DE74-4CAD-4852-95E7-A055FD779420}" type="datetime1">
              <a:rPr lang="en-US" smtClean="0"/>
              <a:pPr/>
              <a:t>4/28/21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038151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3885810" y="6041362"/>
            <a:ext cx="976879" cy="365125"/>
          </a:xfrm>
        </p:spPr>
        <p:txBody>
          <a:bodyPr/>
          <a:lstStyle/>
          <a:p>
            <a:fld id="{B183DE74-4CAD-4852-95E7-A055FD779420}" type="datetime1">
              <a:rPr lang="en-US" smtClean="0"/>
              <a:pPr/>
              <a:t>4/28/21</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959066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B183DE74-4CAD-4852-95E7-A055FD779420}" type="datetime1">
              <a:rPr lang="en-US" smtClean="0"/>
              <a:pPr/>
              <a:t>4/28/21</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6147524"/>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json.org/" TargetMode="Externa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E3F80-D945-4490-916D-6384E6895E6F}"/>
              </a:ext>
            </a:extLst>
          </p:cNvPr>
          <p:cNvSpPr>
            <a:spLocks noGrp="1"/>
          </p:cNvSpPr>
          <p:nvPr>
            <p:ph type="ctrTitle"/>
          </p:nvPr>
        </p:nvSpPr>
        <p:spPr>
          <a:xfrm>
            <a:off x="1993805" y="1354668"/>
            <a:ext cx="8204391" cy="2346475"/>
          </a:xfrm>
        </p:spPr>
        <p:txBody>
          <a:bodyPr>
            <a:normAutofit/>
          </a:bodyPr>
          <a:lstStyle/>
          <a:p>
            <a:pPr algn="ctr"/>
            <a:r>
              <a:rPr lang="en-US" sz="6000" dirty="0"/>
              <a:t>C</a:t>
            </a:r>
            <a:r>
              <a:rPr lang="en-US" dirty="0"/>
              <a:t>apstone</a:t>
            </a:r>
            <a:r>
              <a:rPr lang="en-US" sz="6000" dirty="0"/>
              <a:t> P</a:t>
            </a:r>
            <a:r>
              <a:rPr lang="en-US" dirty="0"/>
              <a:t>roject</a:t>
            </a:r>
            <a:r>
              <a:rPr lang="en-US" sz="6000" dirty="0"/>
              <a:t>: B</a:t>
            </a:r>
            <a:r>
              <a:rPr lang="en-US" dirty="0"/>
              <a:t>attle</a:t>
            </a:r>
            <a:r>
              <a:rPr lang="en-US" sz="6000" dirty="0"/>
              <a:t> o</a:t>
            </a:r>
            <a:r>
              <a:rPr lang="en-US" dirty="0"/>
              <a:t>f</a:t>
            </a:r>
            <a:r>
              <a:rPr lang="en-US" sz="6000" dirty="0"/>
              <a:t> t</a:t>
            </a:r>
            <a:r>
              <a:rPr lang="en-US" dirty="0"/>
              <a:t>he</a:t>
            </a:r>
            <a:r>
              <a:rPr lang="en-US" sz="6000" dirty="0"/>
              <a:t> C</a:t>
            </a:r>
            <a:r>
              <a:rPr lang="en-US" dirty="0"/>
              <a:t>ities</a:t>
            </a:r>
            <a:endParaRPr lang="en-US" sz="6000" dirty="0"/>
          </a:p>
        </p:txBody>
      </p:sp>
    </p:spTree>
    <p:extLst>
      <p:ext uri="{BB962C8B-B14F-4D97-AF65-F5344CB8AC3E}">
        <p14:creationId xmlns:p14="http://schemas.microsoft.com/office/powerpoint/2010/main" val="280313620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3388" y="322729"/>
            <a:ext cx="10936941" cy="2308324"/>
          </a:xfrm>
          <a:prstGeom prst="rect">
            <a:avLst/>
          </a:prstGeom>
          <a:noFill/>
        </p:spPr>
        <p:txBody>
          <a:bodyPr wrap="square" rtlCol="0">
            <a:spAutoFit/>
          </a:bodyPr>
          <a:lstStyle/>
          <a:p>
            <a:r>
              <a:rPr lang="en-US" b="1" dirty="0">
                <a:latin typeface="Adobe Ming Std L" pitchFamily="18" charset="-128"/>
                <a:ea typeface="Adobe Ming Std L" pitchFamily="18" charset="-128"/>
              </a:rPr>
              <a:t>Step 5</a:t>
            </a:r>
            <a:r>
              <a:rPr lang="en-US" dirty="0"/>
              <a:t>: </a:t>
            </a:r>
            <a:r>
              <a:rPr lang="en-GB" dirty="0"/>
              <a:t>Analyzing each city's venues. One hot encoding is used to group all the different venues according to their category for each city.</a:t>
            </a:r>
          </a:p>
          <a:p>
            <a:endParaRPr lang="en-US" dirty="0"/>
          </a:p>
          <a:p>
            <a:pPr lvl="0"/>
            <a:r>
              <a:rPr lang="en-US" b="1" dirty="0">
                <a:latin typeface="Adobe Ming Std L" pitchFamily="18" charset="-128"/>
                <a:ea typeface="Adobe Ming Std L" pitchFamily="18" charset="-128"/>
              </a:rPr>
              <a:t>Step 6: </a:t>
            </a:r>
            <a:r>
              <a:rPr lang="en-GB" dirty="0"/>
              <a:t>A function called </a:t>
            </a:r>
            <a:r>
              <a:rPr lang="en-GB" i="1" dirty="0"/>
              <a:t>return_most_common_venues</a:t>
            </a:r>
            <a:r>
              <a:rPr lang="en-GB" dirty="0"/>
              <a:t> is created to sort the venues in descending order </a:t>
            </a:r>
            <a:r>
              <a:rPr lang="en-US" dirty="0"/>
              <a:t>.</a:t>
            </a:r>
          </a:p>
          <a:p>
            <a:pPr lvl="0"/>
            <a:endParaRPr lang="en-US" dirty="0"/>
          </a:p>
          <a:p>
            <a:r>
              <a:rPr lang="en-US" b="1" dirty="0">
                <a:latin typeface="Adobe Ming Std L" pitchFamily="18" charset="-128"/>
                <a:ea typeface="Adobe Ming Std L" pitchFamily="18" charset="-128"/>
              </a:rPr>
              <a:t>Step 7: </a:t>
            </a:r>
            <a:r>
              <a:rPr lang="en-GB" dirty="0"/>
              <a:t>Another dataframe called f_ venues is created that contains the  top 10 most common venues  for each city. </a:t>
            </a:r>
          </a:p>
          <a:p>
            <a:pPr lvl="0"/>
            <a:endParaRPr lang="en-GB" dirty="0"/>
          </a:p>
        </p:txBody>
      </p:sp>
      <p:pic>
        <p:nvPicPr>
          <p:cNvPr id="5" name="Picture 4" descr="f_venues dataframe .png"/>
          <p:cNvPicPr>
            <a:picLocks noChangeAspect="1"/>
          </p:cNvPicPr>
          <p:nvPr/>
        </p:nvPicPr>
        <p:blipFill>
          <a:blip r:embed="rId2"/>
          <a:stretch>
            <a:fillRect/>
          </a:stretch>
        </p:blipFill>
        <p:spPr>
          <a:xfrm>
            <a:off x="537881" y="2417158"/>
            <a:ext cx="11241743" cy="2226560"/>
          </a:xfrm>
          <a:prstGeom prst="rect">
            <a:avLst/>
          </a:prstGeom>
          <a:ln>
            <a:noFill/>
          </a:ln>
          <a:effectLst>
            <a:softEdge rad="112500"/>
          </a:effectLst>
        </p:spPr>
      </p:pic>
      <p:sp>
        <p:nvSpPr>
          <p:cNvPr id="6" name="TextBox 5"/>
          <p:cNvSpPr txBox="1"/>
          <p:nvPr/>
        </p:nvSpPr>
        <p:spPr>
          <a:xfrm>
            <a:off x="753035" y="5091952"/>
            <a:ext cx="10847295" cy="1200329"/>
          </a:xfrm>
          <a:prstGeom prst="rect">
            <a:avLst/>
          </a:prstGeom>
          <a:noFill/>
        </p:spPr>
        <p:txBody>
          <a:bodyPr wrap="square" rtlCol="0">
            <a:spAutoFit/>
          </a:bodyPr>
          <a:lstStyle/>
          <a:p>
            <a:pPr lvl="0"/>
            <a:r>
              <a:rPr lang="en-US" b="1" dirty="0">
                <a:latin typeface="Adobe Ming Std L" pitchFamily="18" charset="-128"/>
                <a:ea typeface="Adobe Ming Std L" pitchFamily="18" charset="-128"/>
              </a:rPr>
              <a:t>Step 8: </a:t>
            </a:r>
            <a:r>
              <a:rPr lang="en-GB" dirty="0"/>
              <a:t>Use of customer segmentation specifically, KMeans algorithm, to divide the data into 4 clusters and then finally create one last dataframe that contains all the data, the name of the city, the latitude and longitude of the city, the top 10 most common venues of that city and the cluster number that  the city belongs to </a:t>
            </a:r>
          </a:p>
          <a:p>
            <a:endParaRPr lang="en-GB"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1318" y="475130"/>
            <a:ext cx="10488706" cy="646331"/>
          </a:xfrm>
          <a:prstGeom prst="rect">
            <a:avLst/>
          </a:prstGeom>
          <a:noFill/>
        </p:spPr>
        <p:txBody>
          <a:bodyPr wrap="square" rtlCol="0">
            <a:spAutoFit/>
          </a:bodyPr>
          <a:lstStyle/>
          <a:p>
            <a:r>
              <a:rPr lang="en-US" b="1" dirty="0">
                <a:latin typeface="Adobe Ming Std L" pitchFamily="18" charset="-128"/>
                <a:ea typeface="Adobe Ming Std L" pitchFamily="18" charset="-128"/>
              </a:rPr>
              <a:t>Step 9: </a:t>
            </a:r>
            <a:r>
              <a:rPr lang="en-US" dirty="0"/>
              <a:t>For visualization, we plot the cluster onto the map of Finland. The different colours represent the different clusters.  </a:t>
            </a:r>
            <a:endParaRPr lang="en-GB" dirty="0"/>
          </a:p>
        </p:txBody>
      </p:sp>
      <p:pic>
        <p:nvPicPr>
          <p:cNvPr id="3" name="Picture 2" descr="map with clusters.png"/>
          <p:cNvPicPr>
            <a:picLocks noChangeAspect="1"/>
          </p:cNvPicPr>
          <p:nvPr/>
        </p:nvPicPr>
        <p:blipFill>
          <a:blip r:embed="rId2"/>
          <a:srcRect b="4214"/>
          <a:stretch>
            <a:fillRect/>
          </a:stretch>
        </p:blipFill>
        <p:spPr>
          <a:xfrm>
            <a:off x="2051438" y="1100418"/>
            <a:ext cx="7370467" cy="4405115"/>
          </a:xfrm>
          <a:prstGeom prst="rect">
            <a:avLst/>
          </a:prstGeom>
        </p:spPr>
      </p:pic>
      <p:sp>
        <p:nvSpPr>
          <p:cNvPr id="4" name="TextBox 3"/>
          <p:cNvSpPr txBox="1"/>
          <p:nvPr/>
        </p:nvSpPr>
        <p:spPr>
          <a:xfrm>
            <a:off x="582707" y="5871883"/>
            <a:ext cx="10488706" cy="369332"/>
          </a:xfrm>
          <a:prstGeom prst="rect">
            <a:avLst/>
          </a:prstGeom>
          <a:noFill/>
        </p:spPr>
        <p:txBody>
          <a:bodyPr wrap="square" rtlCol="0">
            <a:spAutoFit/>
          </a:bodyPr>
          <a:lstStyle/>
          <a:p>
            <a:r>
              <a:rPr lang="en-US" b="1" dirty="0">
                <a:latin typeface="Adobe Ming Std L" pitchFamily="18" charset="-128"/>
                <a:ea typeface="Adobe Ming Std L" pitchFamily="18" charset="-128"/>
              </a:rPr>
              <a:t>Step 10: </a:t>
            </a:r>
            <a:r>
              <a:rPr lang="en-US" dirty="0"/>
              <a:t>Print the  different clusters groups separately.</a:t>
            </a:r>
            <a:endParaRPr lang="en-GB"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2376" y="403413"/>
            <a:ext cx="8910917" cy="523220"/>
          </a:xfrm>
          <a:prstGeom prst="rect">
            <a:avLst/>
          </a:prstGeom>
          <a:noFill/>
        </p:spPr>
        <p:txBody>
          <a:bodyPr wrap="square" rtlCol="0">
            <a:spAutoFit/>
          </a:bodyPr>
          <a:lstStyle/>
          <a:p>
            <a:r>
              <a:rPr lang="en-US" sz="2800" dirty="0">
                <a:latin typeface="+mj-lt"/>
              </a:rPr>
              <a:t>Results </a:t>
            </a:r>
            <a:endParaRPr lang="en-GB" sz="2800" dirty="0">
              <a:latin typeface="+mj-lt"/>
            </a:endParaRPr>
          </a:p>
        </p:txBody>
      </p:sp>
      <p:sp>
        <p:nvSpPr>
          <p:cNvPr id="3" name="TextBox 2"/>
          <p:cNvSpPr txBox="1"/>
          <p:nvPr/>
        </p:nvSpPr>
        <p:spPr>
          <a:xfrm>
            <a:off x="528917" y="1201270"/>
            <a:ext cx="11026589" cy="1200329"/>
          </a:xfrm>
          <a:prstGeom prst="rect">
            <a:avLst/>
          </a:prstGeom>
          <a:noFill/>
        </p:spPr>
        <p:txBody>
          <a:bodyPr wrap="square" rtlCol="0">
            <a:spAutoFit/>
          </a:bodyPr>
          <a:lstStyle/>
          <a:p>
            <a:r>
              <a:rPr lang="en-US" dirty="0"/>
              <a:t>After the analysis performed on the data of the cities and the venues in and around . We obtain the results in the form of clusters.</a:t>
            </a:r>
          </a:p>
          <a:p>
            <a:endParaRPr lang="en-US" dirty="0"/>
          </a:p>
          <a:p>
            <a:r>
              <a:rPr lang="en-US" dirty="0"/>
              <a:t>Cluster 1:  Leisure and shopping</a:t>
            </a:r>
            <a:endParaRPr lang="en-GB" dirty="0"/>
          </a:p>
        </p:txBody>
      </p:sp>
      <p:pic>
        <p:nvPicPr>
          <p:cNvPr id="4" name="Picture 3" descr="Cluster 1.png"/>
          <p:cNvPicPr>
            <a:picLocks noChangeAspect="1"/>
          </p:cNvPicPr>
          <p:nvPr/>
        </p:nvPicPr>
        <p:blipFill>
          <a:blip r:embed="rId2"/>
          <a:stretch>
            <a:fillRect/>
          </a:stretch>
        </p:blipFill>
        <p:spPr>
          <a:xfrm>
            <a:off x="1147482" y="2499752"/>
            <a:ext cx="9260541" cy="4118143"/>
          </a:xfrm>
          <a:prstGeom prst="rect">
            <a:avLst/>
          </a:prstGeom>
          <a:ln>
            <a:noFill/>
          </a:ln>
          <a:effectLst>
            <a:softEdge rad="11250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3059" y="439271"/>
            <a:ext cx="11134165" cy="369332"/>
          </a:xfrm>
          <a:prstGeom prst="rect">
            <a:avLst/>
          </a:prstGeom>
          <a:noFill/>
        </p:spPr>
        <p:txBody>
          <a:bodyPr wrap="square" rtlCol="0">
            <a:spAutoFit/>
          </a:bodyPr>
          <a:lstStyle/>
          <a:p>
            <a:r>
              <a:rPr lang="en-US" dirty="0"/>
              <a:t>Cluster 2:  Supermarkets and Transport services</a:t>
            </a:r>
            <a:endParaRPr lang="en-GB" dirty="0"/>
          </a:p>
        </p:txBody>
      </p:sp>
      <p:pic>
        <p:nvPicPr>
          <p:cNvPr id="3" name="Picture 2" descr="Cluster 2.png"/>
          <p:cNvPicPr>
            <a:picLocks noChangeAspect="1"/>
          </p:cNvPicPr>
          <p:nvPr/>
        </p:nvPicPr>
        <p:blipFill>
          <a:blip r:embed="rId2"/>
          <a:stretch>
            <a:fillRect/>
          </a:stretch>
        </p:blipFill>
        <p:spPr>
          <a:xfrm>
            <a:off x="331694" y="1148437"/>
            <a:ext cx="11430000" cy="1621657"/>
          </a:xfrm>
          <a:prstGeom prst="rect">
            <a:avLst/>
          </a:prstGeom>
          <a:ln>
            <a:noFill/>
          </a:ln>
          <a:effectLst>
            <a:softEdge rad="112500"/>
          </a:effectLst>
        </p:spPr>
      </p:pic>
      <p:pic>
        <p:nvPicPr>
          <p:cNvPr id="5" name="Picture 4" descr="Cluster 3.png"/>
          <p:cNvPicPr>
            <a:picLocks noChangeAspect="1"/>
          </p:cNvPicPr>
          <p:nvPr/>
        </p:nvPicPr>
        <p:blipFill>
          <a:blip r:embed="rId3"/>
          <a:srcRect r="-92" b="31300"/>
          <a:stretch>
            <a:fillRect/>
          </a:stretch>
        </p:blipFill>
        <p:spPr>
          <a:xfrm>
            <a:off x="376517" y="3379819"/>
            <a:ext cx="11447929" cy="3128557"/>
          </a:xfrm>
          <a:prstGeom prst="rect">
            <a:avLst/>
          </a:prstGeom>
          <a:ln>
            <a:noFill/>
          </a:ln>
          <a:effectLst>
            <a:softEdge rad="112500"/>
          </a:effectLst>
        </p:spPr>
      </p:pic>
      <p:sp>
        <p:nvSpPr>
          <p:cNvPr id="6" name="TextBox 5"/>
          <p:cNvSpPr txBox="1"/>
          <p:nvPr/>
        </p:nvSpPr>
        <p:spPr>
          <a:xfrm>
            <a:off x="448236" y="2841812"/>
            <a:ext cx="11134165" cy="369332"/>
          </a:xfrm>
          <a:prstGeom prst="rect">
            <a:avLst/>
          </a:prstGeom>
          <a:noFill/>
        </p:spPr>
        <p:txBody>
          <a:bodyPr wrap="square" rtlCol="0">
            <a:spAutoFit/>
          </a:bodyPr>
          <a:lstStyle/>
          <a:p>
            <a:r>
              <a:rPr lang="en-US" dirty="0"/>
              <a:t>Cluster 2:  Café’s, Bars, Pubs and Restaurants</a:t>
            </a:r>
            <a:endParaRPr lang="en-GB"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270" y="430307"/>
            <a:ext cx="11134165" cy="369332"/>
          </a:xfrm>
          <a:prstGeom prst="rect">
            <a:avLst/>
          </a:prstGeom>
          <a:noFill/>
        </p:spPr>
        <p:txBody>
          <a:bodyPr wrap="square" rtlCol="0">
            <a:spAutoFit/>
          </a:bodyPr>
          <a:lstStyle/>
          <a:p>
            <a:r>
              <a:rPr lang="en-US" dirty="0"/>
              <a:t>Cluster 4:  Markets</a:t>
            </a:r>
            <a:endParaRPr lang="en-GB" dirty="0"/>
          </a:p>
        </p:txBody>
      </p:sp>
      <p:pic>
        <p:nvPicPr>
          <p:cNvPr id="3" name="Picture 2" descr="Cluster 4.png"/>
          <p:cNvPicPr>
            <a:picLocks noChangeAspect="1"/>
          </p:cNvPicPr>
          <p:nvPr/>
        </p:nvPicPr>
        <p:blipFill>
          <a:blip r:embed="rId2"/>
          <a:stretch>
            <a:fillRect/>
          </a:stretch>
        </p:blipFill>
        <p:spPr>
          <a:xfrm>
            <a:off x="502024" y="1033049"/>
            <a:ext cx="10999694" cy="1168957"/>
          </a:xfrm>
          <a:prstGeom prst="rect">
            <a:avLst/>
          </a:prstGeom>
          <a:ln>
            <a:noFill/>
          </a:ln>
          <a:effectLst>
            <a:softEdge rad="112500"/>
          </a:effectLst>
        </p:spPr>
      </p:pic>
      <p:sp>
        <p:nvSpPr>
          <p:cNvPr id="4" name="TextBox 3"/>
          <p:cNvSpPr txBox="1"/>
          <p:nvPr/>
        </p:nvSpPr>
        <p:spPr>
          <a:xfrm>
            <a:off x="502024" y="2617695"/>
            <a:ext cx="11134165" cy="369332"/>
          </a:xfrm>
          <a:prstGeom prst="rect">
            <a:avLst/>
          </a:prstGeom>
          <a:noFill/>
        </p:spPr>
        <p:txBody>
          <a:bodyPr wrap="square" rtlCol="0">
            <a:spAutoFit/>
          </a:bodyPr>
          <a:lstStyle/>
          <a:p>
            <a:r>
              <a:rPr lang="en-US" dirty="0"/>
              <a:t>From the above cluster group , we find that cluster 1 is more suitable.</a:t>
            </a:r>
            <a:endParaRPr lang="en-GB" dirty="0"/>
          </a:p>
        </p:txBody>
      </p:sp>
      <p:pic>
        <p:nvPicPr>
          <p:cNvPr id="5" name="Picture 4" descr="Cluster 1.png"/>
          <p:cNvPicPr>
            <a:picLocks noChangeAspect="1"/>
          </p:cNvPicPr>
          <p:nvPr/>
        </p:nvPicPr>
        <p:blipFill>
          <a:blip r:embed="rId3"/>
          <a:srcRect b="27476"/>
          <a:stretch>
            <a:fillRect/>
          </a:stretch>
        </p:blipFill>
        <p:spPr>
          <a:xfrm>
            <a:off x="1004046" y="3575516"/>
            <a:ext cx="9260541" cy="2986648"/>
          </a:xfrm>
          <a:prstGeom prst="rect">
            <a:avLst/>
          </a:prstGeom>
          <a:ln>
            <a:noFill/>
          </a:ln>
          <a:effectLst>
            <a:softEdge rad="112500"/>
          </a:effectLst>
        </p:spPr>
      </p:pic>
      <p:sp>
        <p:nvSpPr>
          <p:cNvPr id="6" name="Down Arrow 5"/>
          <p:cNvSpPr/>
          <p:nvPr/>
        </p:nvSpPr>
        <p:spPr>
          <a:xfrm>
            <a:off x="5038165" y="3056964"/>
            <a:ext cx="233082" cy="475130"/>
          </a:xfrm>
          <a:prstGeom prst="downArrow">
            <a:avLst/>
          </a:prstGeom>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uopio_Puijo-Tower_Air_Winter_3_2019.jpg"/>
          <p:cNvPicPr>
            <a:picLocks noChangeAspect="1"/>
          </p:cNvPicPr>
          <p:nvPr/>
        </p:nvPicPr>
        <p:blipFill>
          <a:blip r:embed="rId2"/>
          <a:stretch>
            <a:fillRect/>
          </a:stretch>
        </p:blipFill>
        <p:spPr>
          <a:xfrm flipH="1">
            <a:off x="0" y="4763"/>
            <a:ext cx="12192000" cy="6853237"/>
          </a:xfrm>
          <a:prstGeom prst="rect">
            <a:avLst/>
          </a:prstGeom>
          <a:ln>
            <a:noFill/>
          </a:ln>
          <a:effectLst>
            <a:softEdge rad="112500"/>
          </a:effectLst>
        </p:spPr>
      </p:pic>
      <p:sp>
        <p:nvSpPr>
          <p:cNvPr id="2" name="TextBox 1"/>
          <p:cNvSpPr txBox="1"/>
          <p:nvPr/>
        </p:nvSpPr>
        <p:spPr>
          <a:xfrm>
            <a:off x="466165" y="349625"/>
            <a:ext cx="7754471" cy="523220"/>
          </a:xfrm>
          <a:prstGeom prst="rect">
            <a:avLst/>
          </a:prstGeom>
          <a:noFill/>
        </p:spPr>
        <p:txBody>
          <a:bodyPr wrap="square" rtlCol="0">
            <a:spAutoFit/>
          </a:bodyPr>
          <a:lstStyle/>
          <a:p>
            <a:r>
              <a:rPr lang="en-US" sz="2800" dirty="0">
                <a:latin typeface="+mj-lt"/>
              </a:rPr>
              <a:t>Conclusion</a:t>
            </a:r>
            <a:endParaRPr lang="en-GB" sz="2800" dirty="0">
              <a:latin typeface="+mj-lt"/>
            </a:endParaRPr>
          </a:p>
        </p:txBody>
      </p:sp>
      <p:sp>
        <p:nvSpPr>
          <p:cNvPr id="3" name="TextBox 2"/>
          <p:cNvSpPr txBox="1"/>
          <p:nvPr/>
        </p:nvSpPr>
        <p:spPr>
          <a:xfrm>
            <a:off x="493059" y="1210235"/>
            <a:ext cx="7844117" cy="3970318"/>
          </a:xfrm>
          <a:prstGeom prst="rect">
            <a:avLst/>
          </a:prstGeom>
          <a:solidFill>
            <a:schemeClr val="accent2">
              <a:lumMod val="20000"/>
              <a:lumOff val="80000"/>
              <a:alpha val="70000"/>
            </a:schemeClr>
          </a:solidFill>
        </p:spPr>
        <p:txBody>
          <a:bodyPr wrap="square" rtlCol="0">
            <a:spAutoFit/>
          </a:bodyPr>
          <a:lstStyle/>
          <a:p>
            <a:r>
              <a:rPr lang="en-GB" dirty="0">
                <a:solidFill>
                  <a:srgbClr val="002060"/>
                </a:solidFill>
              </a:rPr>
              <a:t>A conclusion can be drawn that cities in cluster 1 are more suitable to open up a bookstore. as the cities in cluster 1 are fairly populated and is advisable for the group of people that the owner plans on targeting. Hence, </a:t>
            </a:r>
            <a:r>
              <a:rPr lang="en-GB" i="1" dirty="0">
                <a:solidFill>
                  <a:srgbClr val="002060"/>
                </a:solidFill>
              </a:rPr>
              <a:t>Cities in Cluster  1 are Suitable</a:t>
            </a:r>
            <a:r>
              <a:rPr lang="en-GB" dirty="0">
                <a:solidFill>
                  <a:srgbClr val="002060"/>
                </a:solidFill>
              </a:rPr>
              <a:t> for opening a bookstore. </a:t>
            </a:r>
          </a:p>
          <a:p>
            <a:endParaRPr lang="en-GB" dirty="0">
              <a:solidFill>
                <a:srgbClr val="002060"/>
              </a:solidFill>
            </a:endParaRPr>
          </a:p>
          <a:p>
            <a:r>
              <a:rPr lang="en-GB" dirty="0">
                <a:solidFill>
                  <a:srgbClr val="002060"/>
                </a:solidFill>
              </a:rPr>
              <a:t>These cities are :</a:t>
            </a:r>
            <a:br>
              <a:rPr lang="en-GB" dirty="0">
                <a:solidFill>
                  <a:srgbClr val="002060"/>
                </a:solidFill>
              </a:rPr>
            </a:br>
            <a:r>
              <a:rPr lang="en-GB" i="1" dirty="0">
                <a:solidFill>
                  <a:srgbClr val="002060"/>
                </a:solidFill>
              </a:rPr>
              <a:t>Kuopio, Kouvola, Joensuu, Seinäjoki, Mikkeli, Kokkola, Järvenpää, Rauma, Kajaani, Savonlinna, Kerava, Nokia, Riihimäki, Sastamala, Raahe, Iisalmi, Tornio, Kemi, Kurikka, Jämsä, Valkeakoski, Hamina, Äänekoski, Heinola, Jakobstad, Pieksämäki, Forssa, Toijala, Loimaa, Orimattila, Kuusamo, Uusikaupunki, Lovisa, Ylivieska, Lapua, Kauhajoki, Ulvila, Kalajoki, Paimio, Huittinen, Keuruu.  </a:t>
            </a:r>
          </a:p>
          <a:p>
            <a:endParaRPr lang="en-GB" i="1" dirty="0">
              <a:solidFill>
                <a:srgbClr val="002060"/>
              </a:solidFill>
            </a:endParaRPr>
          </a:p>
          <a:p>
            <a:r>
              <a:rPr lang="en-GB" dirty="0">
                <a:solidFill>
                  <a:srgbClr val="002060"/>
                </a:solidFill>
              </a:rPr>
              <a:t>This project shows how data science can be used to solve business problems. </a:t>
            </a:r>
          </a:p>
          <a:p>
            <a:endParaRPr lang="en-GB"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700867"/>
            <a:ext cx="10131425" cy="1456267"/>
          </a:xfrm>
        </p:spPr>
        <p:txBody>
          <a:bodyPr/>
          <a:lstStyle/>
          <a:p>
            <a:pPr algn="ctr"/>
            <a:r>
              <a:rPr lang="en-US" dirty="0"/>
              <a:t>Thank you</a:t>
            </a:r>
            <a:endParaRPr lang="en-GB"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1120" y="906780"/>
            <a:ext cx="9288780" cy="4801314"/>
          </a:xfrm>
          <a:prstGeom prst="rect">
            <a:avLst/>
          </a:prstGeom>
          <a:noFill/>
        </p:spPr>
        <p:txBody>
          <a:bodyPr wrap="square" rtlCol="0">
            <a:spAutoFit/>
          </a:bodyPr>
          <a:lstStyle/>
          <a:p>
            <a:r>
              <a:rPr lang="en-US" dirty="0"/>
              <a:t>About</a:t>
            </a:r>
          </a:p>
          <a:p>
            <a:endParaRPr lang="en-US" dirty="0"/>
          </a:p>
          <a:p>
            <a:r>
              <a:rPr lang="en-US" dirty="0"/>
              <a:t>This is the final project on the course Applied Data Science Capstone. This course is a part of the  9 courses of IBM Data Science. </a:t>
            </a:r>
          </a:p>
          <a:p>
            <a:endParaRPr lang="en-US" dirty="0"/>
          </a:p>
          <a:p>
            <a:r>
              <a:rPr lang="en-US" dirty="0"/>
              <a:t>In this project, we’ll be using data science and its tools and methods to solve a business dilemma, where an entrepreneur seeks to find the best city in Finland to open a bookstore.</a:t>
            </a:r>
          </a:p>
          <a:p>
            <a:endParaRPr lang="en-US" dirty="0"/>
          </a:p>
          <a:p>
            <a:r>
              <a:rPr lang="en-US" dirty="0"/>
              <a:t>We’ll be discussing :</a:t>
            </a:r>
          </a:p>
          <a:p>
            <a:pPr>
              <a:buFont typeface="Arial" pitchFamily="34" charset="0"/>
              <a:buChar char="•"/>
            </a:pPr>
            <a:r>
              <a:rPr lang="en-US" dirty="0"/>
              <a:t> What data science is ? Where it can be applied?</a:t>
            </a:r>
          </a:p>
          <a:p>
            <a:pPr>
              <a:buFont typeface="Arial" pitchFamily="34" charset="0"/>
              <a:buChar char="•"/>
            </a:pPr>
            <a:r>
              <a:rPr lang="en-US" dirty="0"/>
              <a:t> Introduction to the business problem.</a:t>
            </a:r>
          </a:p>
          <a:p>
            <a:pPr>
              <a:buFont typeface="Arial" pitchFamily="34" charset="0"/>
              <a:buChar char="•"/>
            </a:pPr>
            <a:r>
              <a:rPr lang="en-US" dirty="0"/>
              <a:t> Data being used. </a:t>
            </a:r>
          </a:p>
          <a:p>
            <a:pPr>
              <a:buFont typeface="Arial" pitchFamily="34" charset="0"/>
              <a:buChar char="•"/>
            </a:pPr>
            <a:r>
              <a:rPr lang="en-US" dirty="0"/>
              <a:t> Methodology and analyze data.</a:t>
            </a:r>
          </a:p>
          <a:p>
            <a:pPr>
              <a:buFont typeface="Arial" pitchFamily="34" charset="0"/>
              <a:buChar char="•"/>
            </a:pPr>
            <a:r>
              <a:rPr lang="en-US" dirty="0"/>
              <a:t> Results obtained by analyzing the data. </a:t>
            </a:r>
          </a:p>
          <a:p>
            <a:pPr>
              <a:buFont typeface="Arial" pitchFamily="34" charset="0"/>
              <a:buChar char="•"/>
            </a:pPr>
            <a:r>
              <a:rPr lang="en-US" dirty="0"/>
              <a:t> Final conclusion</a:t>
            </a:r>
          </a:p>
          <a:p>
            <a:endParaRPr lang="en-US" dirty="0"/>
          </a:p>
          <a:p>
            <a:endParaRPr lang="en-GB"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A64C-EA0D-4DC2-A8C5-C88EFBF64979}"/>
              </a:ext>
            </a:extLst>
          </p:cNvPr>
          <p:cNvSpPr>
            <a:spLocks noGrp="1"/>
          </p:cNvSpPr>
          <p:nvPr>
            <p:ph type="title"/>
          </p:nvPr>
        </p:nvSpPr>
        <p:spPr>
          <a:xfrm>
            <a:off x="665254" y="250613"/>
            <a:ext cx="6282266" cy="1456267"/>
          </a:xfrm>
        </p:spPr>
        <p:txBody>
          <a:bodyPr>
            <a:normAutofit/>
          </a:bodyPr>
          <a:lstStyle/>
          <a:p>
            <a:r>
              <a:rPr lang="en-US" cap="none" dirty="0"/>
              <a:t>Data</a:t>
            </a:r>
            <a:r>
              <a:rPr lang="en-US" dirty="0"/>
              <a:t> S</a:t>
            </a:r>
            <a:r>
              <a:rPr lang="en-US" cap="none" dirty="0"/>
              <a:t>cience</a:t>
            </a:r>
          </a:p>
        </p:txBody>
      </p:sp>
      <p:sp>
        <p:nvSpPr>
          <p:cNvPr id="3" name="Content Placeholder 2">
            <a:extLst>
              <a:ext uri="{FF2B5EF4-FFF2-40B4-BE49-F238E27FC236}">
                <a16:creationId xmlns:a16="http://schemas.microsoft.com/office/drawing/2014/main" id="{25AADCBA-8B92-4FBD-B325-3AA53CFF953E}"/>
              </a:ext>
            </a:extLst>
          </p:cNvPr>
          <p:cNvSpPr>
            <a:spLocks noGrp="1"/>
          </p:cNvSpPr>
          <p:nvPr>
            <p:ph idx="1"/>
          </p:nvPr>
        </p:nvSpPr>
        <p:spPr>
          <a:xfrm>
            <a:off x="518162" y="2126827"/>
            <a:ext cx="6789418" cy="3649133"/>
          </a:xfrm>
        </p:spPr>
        <p:txBody>
          <a:bodyPr>
            <a:normAutofit fontScale="92500" lnSpcReduction="10000"/>
          </a:bodyPr>
          <a:lstStyle/>
          <a:p>
            <a:pPr marL="0" indent="0">
              <a:buNone/>
            </a:pPr>
            <a:r>
              <a:rPr lang="en-GB" dirty="0"/>
              <a:t>Data science is an inter-disciplinary field that uses scientific methods, processes, algorithms and systems to extract knowledge and insights from many structural and unstructured data. Data science is related to data mining, machine learning and big data.</a:t>
            </a:r>
          </a:p>
          <a:p>
            <a:pPr marL="0" indent="3175">
              <a:buNone/>
            </a:pPr>
            <a:r>
              <a:rPr lang="en-GB" dirty="0"/>
              <a:t>It is a "concept to unify statistics, data analysis and their related methods" in order to "understand and analyze actual phenomena" with data.</a:t>
            </a:r>
            <a:r>
              <a:rPr lang="en-GB" baseline="30000" dirty="0"/>
              <a:t> </a:t>
            </a:r>
          </a:p>
          <a:p>
            <a:pPr marL="0" indent="3175">
              <a:buNone/>
            </a:pPr>
            <a:r>
              <a:rPr lang="en-GB" dirty="0"/>
              <a:t>There are a variety of different technologies and techniques that are used for data science which depend on the application. More recently, full-featured, end-to-end platforms have been developed and heavily used for data science and machine learning.</a:t>
            </a:r>
            <a:endParaRPr lang="en-GB" baseline="30000" dirty="0"/>
          </a:p>
          <a:p>
            <a:pPr marL="0" indent="3175">
              <a:buNone/>
            </a:pPr>
            <a:endParaRPr lang="en-US" dirty="0"/>
          </a:p>
        </p:txBody>
      </p:sp>
      <p:pic>
        <p:nvPicPr>
          <p:cNvPr id="5" name="Picture 4" descr="what-is-data-science.jpg"/>
          <p:cNvPicPr>
            <a:picLocks noChangeAspect="1"/>
          </p:cNvPicPr>
          <p:nvPr/>
        </p:nvPicPr>
        <p:blipFill>
          <a:blip r:embed="rId2"/>
          <a:stretch>
            <a:fillRect/>
          </a:stretch>
        </p:blipFill>
        <p:spPr>
          <a:xfrm>
            <a:off x="7399866" y="487680"/>
            <a:ext cx="4334933" cy="2438400"/>
          </a:xfrm>
          <a:prstGeom prst="rect">
            <a:avLst/>
          </a:prstGeom>
          <a:ln>
            <a:noFill/>
          </a:ln>
          <a:effectLst>
            <a:softEdge rad="112500"/>
          </a:effectLst>
        </p:spPr>
      </p:pic>
      <p:pic>
        <p:nvPicPr>
          <p:cNvPr id="6" name="Picture 5" descr="data-science-in-marketing-post-venn-diagram.jpg"/>
          <p:cNvPicPr>
            <a:picLocks noChangeAspect="1"/>
          </p:cNvPicPr>
          <p:nvPr/>
        </p:nvPicPr>
        <p:blipFill>
          <a:blip r:embed="rId3"/>
          <a:stretch>
            <a:fillRect/>
          </a:stretch>
        </p:blipFill>
        <p:spPr>
          <a:xfrm>
            <a:off x="7875645" y="3063241"/>
            <a:ext cx="3607695" cy="3257017"/>
          </a:xfrm>
          <a:prstGeom prst="rect">
            <a:avLst/>
          </a:prstGeom>
          <a:ln>
            <a:noFill/>
          </a:ln>
          <a:effectLst>
            <a:softEdge rad="112500"/>
          </a:effectLst>
        </p:spPr>
      </p:pic>
    </p:spTree>
    <p:extLst>
      <p:ext uri="{BB962C8B-B14F-4D97-AF65-F5344CB8AC3E}">
        <p14:creationId xmlns:p14="http://schemas.microsoft.com/office/powerpoint/2010/main" val="96764963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659A64C-EA0D-4DC2-A8C5-C88EFBF64979}"/>
              </a:ext>
            </a:extLst>
          </p:cNvPr>
          <p:cNvSpPr>
            <a:spLocks noGrp="1"/>
          </p:cNvSpPr>
          <p:nvPr>
            <p:ph type="title"/>
          </p:nvPr>
        </p:nvSpPr>
        <p:spPr>
          <a:xfrm>
            <a:off x="2965177" y="5187875"/>
            <a:ext cx="6282266" cy="1456267"/>
          </a:xfrm>
        </p:spPr>
        <p:txBody>
          <a:bodyPr anchor="ctr">
            <a:normAutofit/>
          </a:bodyPr>
          <a:lstStyle/>
          <a:p>
            <a:pPr algn="ctr"/>
            <a:r>
              <a:rPr lang="en-US" cap="none" dirty="0"/>
              <a:t>Some Data</a:t>
            </a:r>
            <a:r>
              <a:rPr lang="en-US" dirty="0"/>
              <a:t> S</a:t>
            </a:r>
            <a:r>
              <a:rPr lang="en-US" cap="none" dirty="0"/>
              <a:t>cience Applications</a:t>
            </a:r>
          </a:p>
        </p:txBody>
      </p:sp>
      <p:pic>
        <p:nvPicPr>
          <p:cNvPr id="9" name="Picture 8" descr="Data-Science-Applications-01.jpg"/>
          <p:cNvPicPr>
            <a:picLocks noChangeAspect="1"/>
          </p:cNvPicPr>
          <p:nvPr/>
        </p:nvPicPr>
        <p:blipFill>
          <a:blip r:embed="rId2"/>
          <a:srcRect b="7312"/>
          <a:stretch>
            <a:fillRect/>
          </a:stretch>
        </p:blipFill>
        <p:spPr>
          <a:xfrm>
            <a:off x="964576" y="345317"/>
            <a:ext cx="10339918" cy="5015578"/>
          </a:xfrm>
          <a:prstGeom prst="rect">
            <a:avLst/>
          </a:prstGeom>
          <a:ln>
            <a:noFill/>
          </a:ln>
          <a:effectLst>
            <a:softEdge rad="1125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rw.jpg"/>
          <p:cNvPicPr>
            <a:picLocks noChangeAspect="1"/>
          </p:cNvPicPr>
          <p:nvPr/>
        </p:nvPicPr>
        <p:blipFill>
          <a:blip r:embed="rId2"/>
          <a:stretch>
            <a:fillRect/>
          </a:stretch>
        </p:blipFill>
        <p:spPr>
          <a:xfrm>
            <a:off x="1" y="0"/>
            <a:ext cx="12192000" cy="6833674"/>
          </a:xfrm>
          <a:prstGeom prst="rect">
            <a:avLst/>
          </a:prstGeom>
        </p:spPr>
      </p:pic>
      <p:sp>
        <p:nvSpPr>
          <p:cNvPr id="2" name="TextBox 1"/>
          <p:cNvSpPr txBox="1"/>
          <p:nvPr/>
        </p:nvSpPr>
        <p:spPr>
          <a:xfrm>
            <a:off x="2795419" y="486784"/>
            <a:ext cx="6332220" cy="523220"/>
          </a:xfrm>
          <a:prstGeom prst="rect">
            <a:avLst/>
          </a:prstGeom>
          <a:solidFill>
            <a:schemeClr val="accent1">
              <a:lumMod val="20000"/>
              <a:lumOff val="80000"/>
              <a:alpha val="38000"/>
            </a:schemeClr>
          </a:solidFill>
        </p:spPr>
        <p:txBody>
          <a:bodyPr wrap="square" rtlCol="0">
            <a:spAutoFit/>
          </a:bodyPr>
          <a:lstStyle/>
          <a:p>
            <a:pPr algn="ctr"/>
            <a:r>
              <a:rPr lang="en-US" sz="2800" dirty="0">
                <a:solidFill>
                  <a:srgbClr val="37133D"/>
                </a:solidFill>
                <a:latin typeface="+mj-lt"/>
              </a:rPr>
              <a:t>Introduction to the Business Dilemma</a:t>
            </a:r>
            <a:endParaRPr lang="en-GB" sz="2800" dirty="0">
              <a:solidFill>
                <a:srgbClr val="37133D"/>
              </a:solidFill>
              <a:latin typeface="+mj-lt"/>
            </a:endParaRPr>
          </a:p>
        </p:txBody>
      </p:sp>
      <p:sp>
        <p:nvSpPr>
          <p:cNvPr id="3" name="TextBox 2"/>
          <p:cNvSpPr txBox="1"/>
          <p:nvPr/>
        </p:nvSpPr>
        <p:spPr>
          <a:xfrm>
            <a:off x="2967319" y="1637437"/>
            <a:ext cx="5943600" cy="4524315"/>
          </a:xfrm>
          <a:prstGeom prst="rect">
            <a:avLst/>
          </a:prstGeom>
          <a:solidFill>
            <a:schemeClr val="accent1">
              <a:lumMod val="20000"/>
              <a:lumOff val="80000"/>
              <a:alpha val="74000"/>
            </a:schemeClr>
          </a:solidFill>
          <a:ln>
            <a:noFill/>
          </a:ln>
        </p:spPr>
        <p:txBody>
          <a:bodyPr wrap="square" rtlCol="0">
            <a:spAutoFit/>
          </a:bodyPr>
          <a:lstStyle/>
          <a:p>
            <a:pPr algn="ctr"/>
            <a:endParaRPr lang="en-US" dirty="0">
              <a:solidFill>
                <a:srgbClr val="37133D"/>
              </a:solidFill>
            </a:endParaRPr>
          </a:p>
          <a:p>
            <a:pPr algn="ctr"/>
            <a:endParaRPr lang="en-US" dirty="0">
              <a:solidFill>
                <a:srgbClr val="37133D"/>
              </a:solidFill>
            </a:endParaRPr>
          </a:p>
          <a:p>
            <a:pPr algn="ctr"/>
            <a:endParaRPr lang="en-US" dirty="0">
              <a:solidFill>
                <a:srgbClr val="37133D"/>
              </a:solidFill>
            </a:endParaRPr>
          </a:p>
          <a:p>
            <a:pPr algn="ctr"/>
            <a:endParaRPr lang="en-US" dirty="0">
              <a:solidFill>
                <a:srgbClr val="37133D"/>
              </a:solidFill>
            </a:endParaRPr>
          </a:p>
          <a:p>
            <a:pPr algn="ctr"/>
            <a:r>
              <a:rPr lang="en-US" dirty="0">
                <a:solidFill>
                  <a:srgbClr val="37133D"/>
                </a:solidFill>
              </a:rPr>
              <a:t>An enthusiastic entrepreneur wants to open up a  bookstore in a populated city in Finland, with a in house café and kids  corner. This</a:t>
            </a:r>
            <a:r>
              <a:rPr lang="en-GB" dirty="0">
                <a:solidFill>
                  <a:srgbClr val="37133D"/>
                </a:solidFill>
              </a:rPr>
              <a:t> project aims at finding an appropriate city to open a bookstore using data science and its tools. This project can be used by anyone who wishes to open a bookstore or any other retail business in Finland.</a:t>
            </a:r>
          </a:p>
          <a:p>
            <a:pPr algn="ctr"/>
            <a:endParaRPr lang="en-US" dirty="0">
              <a:solidFill>
                <a:srgbClr val="37133D"/>
              </a:solidFill>
            </a:endParaRPr>
          </a:p>
          <a:p>
            <a:pPr algn="ctr"/>
            <a:endParaRPr lang="en-US" dirty="0">
              <a:solidFill>
                <a:srgbClr val="37133D"/>
              </a:solidFill>
            </a:endParaRPr>
          </a:p>
          <a:p>
            <a:pPr algn="ctr"/>
            <a:endParaRPr lang="en-US" dirty="0">
              <a:solidFill>
                <a:srgbClr val="37133D"/>
              </a:solidFill>
            </a:endParaRPr>
          </a:p>
          <a:p>
            <a:pPr algn="ctr"/>
            <a:endParaRPr lang="en-GB" dirty="0">
              <a:solidFill>
                <a:srgbClr val="37133D"/>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4423" y="484095"/>
            <a:ext cx="4294095" cy="523220"/>
          </a:xfrm>
          <a:prstGeom prst="rect">
            <a:avLst/>
          </a:prstGeom>
          <a:noFill/>
        </p:spPr>
        <p:txBody>
          <a:bodyPr wrap="square" rtlCol="0">
            <a:spAutoFit/>
          </a:bodyPr>
          <a:lstStyle/>
          <a:p>
            <a:pPr algn="ctr"/>
            <a:r>
              <a:rPr lang="en-US" sz="2800" dirty="0">
                <a:latin typeface="+mj-lt"/>
              </a:rPr>
              <a:t>Data Used And its Source</a:t>
            </a:r>
            <a:endParaRPr lang="en-GB" sz="2800" dirty="0">
              <a:latin typeface="+mj-lt"/>
            </a:endParaRPr>
          </a:p>
        </p:txBody>
      </p:sp>
      <p:sp>
        <p:nvSpPr>
          <p:cNvPr id="4" name="TextBox 3"/>
          <p:cNvSpPr txBox="1"/>
          <p:nvPr/>
        </p:nvSpPr>
        <p:spPr>
          <a:xfrm>
            <a:off x="546847" y="1488141"/>
            <a:ext cx="5423647" cy="3970318"/>
          </a:xfrm>
          <a:prstGeom prst="rect">
            <a:avLst/>
          </a:prstGeom>
          <a:noFill/>
        </p:spPr>
        <p:txBody>
          <a:bodyPr wrap="square" rtlCol="0">
            <a:spAutoFit/>
          </a:bodyPr>
          <a:lstStyle/>
          <a:p>
            <a:r>
              <a:rPr lang="en-GB" dirty="0"/>
              <a:t>The data needed for this project would be the name of the cities in Finland and their respective latitudes and longitudes, also the name, id , latitude and longitude of the respective venues in and around the cities of Finland. </a:t>
            </a:r>
          </a:p>
          <a:p>
            <a:r>
              <a:rPr lang="en-GB" dirty="0"/>
              <a:t>Data for the city like the names, latitude and longitude of the city will be taken from the website: Simple maps, where the data is available in the form of a CSV file and </a:t>
            </a:r>
          </a:p>
          <a:p>
            <a:r>
              <a:rPr lang="en-GB" dirty="0"/>
              <a:t>the name, id , latitude and longitude of the respective venues in and around the cities is provided by the Foursquare API.</a:t>
            </a:r>
          </a:p>
          <a:p>
            <a:r>
              <a:rPr lang="en-US" dirty="0"/>
              <a:t>Packages and libraries used are geopy, folium, geocoder, numpy, pandas, random, requests, matplotlib, Kmeans, JSON, Nominatim.</a:t>
            </a:r>
            <a:endParaRPr lang="en-GB" dirty="0"/>
          </a:p>
        </p:txBody>
      </p:sp>
      <p:pic>
        <p:nvPicPr>
          <p:cNvPr id="5" name="Picture 4" descr="Screenshot (896).png"/>
          <p:cNvPicPr>
            <a:picLocks noChangeAspect="1"/>
          </p:cNvPicPr>
          <p:nvPr/>
        </p:nvPicPr>
        <p:blipFill>
          <a:blip r:embed="rId2"/>
          <a:stretch>
            <a:fillRect/>
          </a:stretch>
        </p:blipFill>
        <p:spPr>
          <a:xfrm>
            <a:off x="6212539" y="448234"/>
            <a:ext cx="5163671" cy="2904565"/>
          </a:xfrm>
          <a:prstGeom prst="rect">
            <a:avLst/>
          </a:prstGeom>
          <a:ln>
            <a:noFill/>
          </a:ln>
          <a:effectLst>
            <a:softEdge rad="112500"/>
          </a:effectLst>
        </p:spPr>
      </p:pic>
      <p:pic>
        <p:nvPicPr>
          <p:cNvPr id="6" name="Picture 5" descr="AndroidFoursquareExample-5.jpg"/>
          <p:cNvPicPr>
            <a:picLocks noChangeAspect="1"/>
          </p:cNvPicPr>
          <p:nvPr/>
        </p:nvPicPr>
        <p:blipFill>
          <a:blip r:embed="rId3"/>
          <a:srcRect b="22358"/>
          <a:stretch>
            <a:fillRect/>
          </a:stretch>
        </p:blipFill>
        <p:spPr>
          <a:xfrm>
            <a:off x="6001871" y="3639671"/>
            <a:ext cx="5915772" cy="2449680"/>
          </a:xfrm>
          <a:prstGeom prst="rect">
            <a:avLst/>
          </a:prstGeom>
          <a:ln>
            <a:noFill/>
          </a:ln>
          <a:effectLst>
            <a:softEdge rad="1125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3388" y="403412"/>
            <a:ext cx="6329083" cy="523220"/>
          </a:xfrm>
          <a:prstGeom prst="rect">
            <a:avLst/>
          </a:prstGeom>
          <a:noFill/>
        </p:spPr>
        <p:txBody>
          <a:bodyPr wrap="square" rtlCol="0">
            <a:spAutoFit/>
          </a:bodyPr>
          <a:lstStyle/>
          <a:p>
            <a:r>
              <a:rPr lang="en-US" sz="2800" dirty="0">
                <a:latin typeface="+mj-lt"/>
              </a:rPr>
              <a:t>Methodology</a:t>
            </a:r>
            <a:endParaRPr lang="en-GB" sz="2800" dirty="0">
              <a:latin typeface="+mj-lt"/>
            </a:endParaRPr>
          </a:p>
        </p:txBody>
      </p:sp>
      <p:sp>
        <p:nvSpPr>
          <p:cNvPr id="3" name="TextBox 2"/>
          <p:cNvSpPr txBox="1"/>
          <p:nvPr/>
        </p:nvSpPr>
        <p:spPr>
          <a:xfrm>
            <a:off x="645458" y="1461247"/>
            <a:ext cx="10954872" cy="2031325"/>
          </a:xfrm>
          <a:prstGeom prst="rect">
            <a:avLst/>
          </a:prstGeom>
          <a:noFill/>
        </p:spPr>
        <p:txBody>
          <a:bodyPr wrap="square" rtlCol="0">
            <a:spAutoFit/>
          </a:bodyPr>
          <a:lstStyle/>
          <a:p>
            <a:r>
              <a:rPr lang="en-US" b="1" dirty="0">
                <a:latin typeface="Adobe Ming Std L" pitchFamily="18" charset="-128"/>
                <a:ea typeface="Adobe Ming Std L" pitchFamily="18" charset="-128"/>
              </a:rPr>
              <a:t>Step 1:  </a:t>
            </a:r>
            <a:r>
              <a:rPr lang="en-US" dirty="0"/>
              <a:t>We use pandas to convert the CSV file containing the names of the cities and their latitude and longitude into a data frame.</a:t>
            </a:r>
          </a:p>
          <a:p>
            <a:endParaRPr lang="en-US" dirty="0"/>
          </a:p>
          <a:p>
            <a:r>
              <a:rPr lang="en-US" b="1" dirty="0">
                <a:latin typeface="Adobe Ming Std L" pitchFamily="18" charset="-128"/>
                <a:ea typeface="Adobe Ming Std L" pitchFamily="18" charset="-128"/>
              </a:rPr>
              <a:t>Step 2: </a:t>
            </a:r>
            <a:r>
              <a:rPr lang="en-US" dirty="0"/>
              <a:t>We clean the dataframe and pre-process it, by checking for any missing values, if so we drop these rows and also drop rows that have population less than 10000 as the owner wants a populated city.  Once this is done are main dataframe for cities in Finland is ready .</a:t>
            </a:r>
          </a:p>
          <a:p>
            <a:endParaRPr lang="en-GB" dirty="0"/>
          </a:p>
        </p:txBody>
      </p:sp>
      <p:pic>
        <p:nvPicPr>
          <p:cNvPr id="4" name="Picture 3" descr="fincity_df.png"/>
          <p:cNvPicPr>
            <a:picLocks noChangeAspect="1"/>
          </p:cNvPicPr>
          <p:nvPr/>
        </p:nvPicPr>
        <p:blipFill>
          <a:blip r:embed="rId2"/>
          <a:stretch>
            <a:fillRect/>
          </a:stretch>
        </p:blipFill>
        <p:spPr>
          <a:xfrm>
            <a:off x="1382832" y="3530899"/>
            <a:ext cx="9052086" cy="2876106"/>
          </a:xfrm>
          <a:prstGeom prst="rect">
            <a:avLst/>
          </a:prstGeom>
          <a:ln>
            <a:noFill/>
          </a:ln>
          <a:effectLst>
            <a:softEdge rad="1125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8565" y="770965"/>
            <a:ext cx="10641106" cy="369332"/>
          </a:xfrm>
          <a:prstGeom prst="rect">
            <a:avLst/>
          </a:prstGeom>
          <a:noFill/>
        </p:spPr>
        <p:txBody>
          <a:bodyPr wrap="square" rtlCol="0">
            <a:spAutoFit/>
          </a:bodyPr>
          <a:lstStyle/>
          <a:p>
            <a:r>
              <a:rPr lang="en-US" b="1" dirty="0">
                <a:latin typeface="Adobe Ming Std L" pitchFamily="18" charset="-128"/>
                <a:ea typeface="Adobe Ming Std L" pitchFamily="18" charset="-128"/>
              </a:rPr>
              <a:t>Step 3: </a:t>
            </a:r>
            <a:r>
              <a:rPr lang="en-US" dirty="0"/>
              <a:t>For visualization, we plot the cities on an interactive map of Finland using Folium. </a:t>
            </a:r>
            <a:endParaRPr lang="en-GB" dirty="0"/>
          </a:p>
        </p:txBody>
      </p:sp>
      <p:pic>
        <p:nvPicPr>
          <p:cNvPr id="3" name="Picture 2" descr="cities in Finland.png"/>
          <p:cNvPicPr>
            <a:picLocks noChangeAspect="1"/>
          </p:cNvPicPr>
          <p:nvPr/>
        </p:nvPicPr>
        <p:blipFill>
          <a:blip r:embed="rId2"/>
          <a:stretch>
            <a:fillRect/>
          </a:stretch>
        </p:blipFill>
        <p:spPr>
          <a:xfrm>
            <a:off x="1004046" y="1593962"/>
            <a:ext cx="9816353" cy="4441842"/>
          </a:xfrm>
          <a:prstGeom prst="rect">
            <a:avLst/>
          </a:prstGeom>
          <a:ln>
            <a:noFill/>
          </a:ln>
          <a:effectLst>
            <a:softEdge rad="11250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5788" y="663388"/>
            <a:ext cx="10542494" cy="1200329"/>
          </a:xfrm>
          <a:prstGeom prst="rect">
            <a:avLst/>
          </a:prstGeom>
          <a:noFill/>
        </p:spPr>
        <p:txBody>
          <a:bodyPr wrap="square" rtlCol="0">
            <a:spAutoFit/>
          </a:bodyPr>
          <a:lstStyle/>
          <a:p>
            <a:r>
              <a:rPr lang="en-US" b="1" dirty="0">
                <a:latin typeface="Adobe Ming Std L" pitchFamily="18" charset="-128"/>
                <a:ea typeface="Adobe Ming Std L" pitchFamily="18" charset="-128"/>
              </a:rPr>
              <a:t>Step 4 : </a:t>
            </a:r>
            <a:r>
              <a:rPr lang="en-US" dirty="0"/>
              <a:t>T</a:t>
            </a:r>
            <a:r>
              <a:rPr lang="en-GB" dirty="0"/>
              <a:t>he Foursquare API is used to retrieve the data containing the venue names and their latitude and longitude locations. A function is created called </a:t>
            </a:r>
            <a:r>
              <a:rPr lang="en-GB" i="1" dirty="0"/>
              <a:t>getNearbyVenues</a:t>
            </a:r>
            <a:r>
              <a:rPr lang="en-GB" dirty="0"/>
              <a:t> to clean the data in JSON. This function extracts only the relevant information and then converts it into a dataframe when called. </a:t>
            </a:r>
            <a:br>
              <a:rPr lang="en-GB" dirty="0">
                <a:hlinkClick r:id="rId2"/>
              </a:rPr>
            </a:br>
            <a:r>
              <a:rPr lang="en-GB" dirty="0"/>
              <a:t>This gives us our second dataframe , containing the venue names and their latitude and longitude locations.</a:t>
            </a:r>
          </a:p>
        </p:txBody>
      </p:sp>
      <p:pic>
        <p:nvPicPr>
          <p:cNvPr id="3" name="Picture 2" descr="getNearbyVenues function.png"/>
          <p:cNvPicPr>
            <a:picLocks noChangeAspect="1"/>
          </p:cNvPicPr>
          <p:nvPr/>
        </p:nvPicPr>
        <p:blipFill>
          <a:blip r:embed="rId3"/>
          <a:stretch>
            <a:fillRect/>
          </a:stretch>
        </p:blipFill>
        <p:spPr>
          <a:xfrm>
            <a:off x="217678" y="2145895"/>
            <a:ext cx="5882889" cy="3878386"/>
          </a:xfrm>
          <a:prstGeom prst="rect">
            <a:avLst/>
          </a:prstGeom>
          <a:ln>
            <a:noFill/>
          </a:ln>
          <a:effectLst>
            <a:softEdge rad="112500"/>
          </a:effectLst>
        </p:spPr>
      </p:pic>
      <p:sp>
        <p:nvSpPr>
          <p:cNvPr id="4" name="TextBox 3"/>
          <p:cNvSpPr txBox="1"/>
          <p:nvPr/>
        </p:nvSpPr>
        <p:spPr>
          <a:xfrm>
            <a:off x="1255058" y="6051177"/>
            <a:ext cx="2940424" cy="369332"/>
          </a:xfrm>
          <a:prstGeom prst="rect">
            <a:avLst/>
          </a:prstGeom>
          <a:noFill/>
        </p:spPr>
        <p:txBody>
          <a:bodyPr wrap="square" rtlCol="0">
            <a:spAutoFit/>
          </a:bodyPr>
          <a:lstStyle/>
          <a:p>
            <a:pPr algn="ctr"/>
            <a:r>
              <a:rPr lang="en-GB" dirty="0"/>
              <a:t>getNearbyVenues function</a:t>
            </a:r>
          </a:p>
        </p:txBody>
      </p:sp>
      <p:pic>
        <p:nvPicPr>
          <p:cNvPr id="5" name="Picture 4" descr="fin_venues dataframe.png"/>
          <p:cNvPicPr>
            <a:picLocks noChangeAspect="1"/>
          </p:cNvPicPr>
          <p:nvPr/>
        </p:nvPicPr>
        <p:blipFill>
          <a:blip r:embed="rId4"/>
          <a:srcRect r="4090"/>
          <a:stretch>
            <a:fillRect/>
          </a:stretch>
        </p:blipFill>
        <p:spPr>
          <a:xfrm>
            <a:off x="6242720" y="2748961"/>
            <a:ext cx="5734128" cy="2298168"/>
          </a:xfrm>
          <a:prstGeom prst="rect">
            <a:avLst/>
          </a:prstGeom>
          <a:ln>
            <a:noFill/>
          </a:ln>
          <a:effectLst>
            <a:softEdge rad="112500"/>
          </a:effectLst>
        </p:spPr>
      </p:pic>
      <p:sp>
        <p:nvSpPr>
          <p:cNvPr id="6" name="TextBox 5"/>
          <p:cNvSpPr txBox="1"/>
          <p:nvPr/>
        </p:nvSpPr>
        <p:spPr>
          <a:xfrm>
            <a:off x="7512422" y="5253318"/>
            <a:ext cx="2940424" cy="369332"/>
          </a:xfrm>
          <a:prstGeom prst="rect">
            <a:avLst/>
          </a:prstGeom>
          <a:noFill/>
        </p:spPr>
        <p:txBody>
          <a:bodyPr wrap="square" rtlCol="0">
            <a:spAutoFit/>
          </a:bodyPr>
          <a:lstStyle/>
          <a:p>
            <a:pPr algn="ctr"/>
            <a:r>
              <a:rPr lang="en-GB" dirty="0"/>
              <a:t>fin_venues</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引用">
  <a:themeElements>
    <a:clrScheme name="引用">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引用">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引用">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THEME</MediaServiceKeyPoints>
  </documentManagement>
</p:properties>
</file>

<file path=customXml/itemProps1.xml><?xml version="1.0" encoding="utf-8"?>
<ds:datastoreItem xmlns:ds="http://schemas.openxmlformats.org/officeDocument/2006/customXml" ds:itemID="{3370F4A1-FC59-4361-989F-6C79533DA5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57094B-4684-420B-AFE0-4E41CA2AF714}">
  <ds:schemaRefs>
    <ds:schemaRef ds:uri="http://schemas.microsoft.com/sharepoint/v3/contenttype/forms"/>
  </ds:schemaRefs>
</ds:datastoreItem>
</file>

<file path=customXml/itemProps3.xml><?xml version="1.0" encoding="utf-8"?>
<ds:datastoreItem xmlns:ds="http://schemas.openxmlformats.org/officeDocument/2006/customXml" ds:itemID="{B26D5668-1971-40BB-BC7C-94C9B101AAB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{E80D32AE-C5B2-D64B-8762-D2E4A19CEC15}tf10001121</Template>
  <TotalTime>0</TotalTime>
  <Words>1022</Words>
  <Application>Microsoft Macintosh PowerPoint</Application>
  <PresentationFormat>宽屏</PresentationFormat>
  <Paragraphs>63</Paragraphs>
  <Slides>16</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16</vt:i4>
      </vt:variant>
    </vt:vector>
  </HeadingPairs>
  <TitlesOfParts>
    <vt:vector size="22" baseType="lpstr">
      <vt:lpstr>Adobe Ming Std L</vt:lpstr>
      <vt:lpstr>Arial</vt:lpstr>
      <vt:lpstr>Calibri</vt:lpstr>
      <vt:lpstr>Century Gothic</vt:lpstr>
      <vt:lpstr>Wingdings 2</vt:lpstr>
      <vt:lpstr>引用</vt:lpstr>
      <vt:lpstr>Capstone Project: Battle of the Cities</vt:lpstr>
      <vt:lpstr>PowerPoint 演示文稿</vt:lpstr>
      <vt:lpstr>Data Science</vt:lpstr>
      <vt:lpstr>Some Data Science Applications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2021-02-21T12:47:39Z</dcterms:created>
  <dcterms:modified xsi:type="dcterms:W3CDTF">2021-04-28T21:47:42Z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